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6" r:id="rId5"/>
    <p:sldId id="341" r:id="rId6"/>
    <p:sldId id="340" r:id="rId7"/>
    <p:sldId id="333" r:id="rId8"/>
    <p:sldId id="336" r:id="rId9"/>
    <p:sldId id="310" r:id="rId10"/>
    <p:sldId id="337" r:id="rId11"/>
    <p:sldId id="338" r:id="rId12"/>
    <p:sldId id="339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6F5"/>
    <a:srgbClr val="151635"/>
    <a:srgbClr val="03213B"/>
    <a:srgbClr val="02172A"/>
    <a:srgbClr val="02203A"/>
    <a:srgbClr val="253A3D"/>
    <a:srgbClr val="EBF3F6"/>
    <a:srgbClr val="021D32"/>
    <a:srgbClr val="FF3A75"/>
    <a:srgbClr val="020B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114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1BAF3EC-96ED-627A-D8DF-71B5521F8C5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67856" y="0"/>
            <a:ext cx="5724144" cy="4224528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B294162-C98D-D8F6-47BD-4CE34B63F8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7824" y="347472"/>
            <a:ext cx="6611112" cy="1453896"/>
          </a:xfrm>
        </p:spPr>
        <p:txBody>
          <a:bodyPr anchor="b"/>
          <a:lstStyle>
            <a:lvl1pPr>
              <a:defRPr sz="5400" b="1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37955206-B899-8803-FDE5-D32B873902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7824" y="1773936"/>
            <a:ext cx="4041648" cy="10620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759331-56CA-A5B3-ECFB-757CC5B9E3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7824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2E6D84C-E8F7-4012-F33F-2BC73176DF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8888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4ABDAE69-C4D7-13B7-8424-76C2742E85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23376" y="2761488"/>
            <a:ext cx="2615184" cy="292608"/>
          </a:xfrm>
          <a:noFill/>
        </p:spPr>
        <p:txBody>
          <a:bodyPr/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1D1D906-0BC4-FEE6-C101-A96C6910656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7824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5C6931C-E330-4493-0643-D5997565908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818888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F784D331-4EA8-7763-413A-D86421E774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723376" y="3264061"/>
            <a:ext cx="2615184" cy="2313779"/>
          </a:xfrm>
          <a:noFill/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7D3EE34-4CB3-EFD4-CB18-2CBD6765A6B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course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DDE7B4-8792-03F9-C90E-BDC9932ABDA2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058A7CE-F400-7B46-9E16-10D36E8C32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04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71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substackcdn.com/image/fetch/f_auto,q_auto:good,fl_progressive:steep/https%3A%2F%2Fsubstack-post-media.s3.amazonaws.com%2Fpublic%2Fimages%2F0c3a0e69-9134-4bd9-9d42-a898bc838e32_1574x504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44DA561-733B-40FB-A853-743B7235F0D6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998" r="2998"/>
          <a:stretch>
            <a:fillRect/>
          </a:stretch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424299"/>
            <a:ext cx="5117162" cy="1325563"/>
          </a:xfrm>
        </p:spPr>
        <p:txBody>
          <a:bodyPr/>
          <a:lstStyle/>
          <a:p>
            <a:r>
              <a:rPr lang="en-US" altLang="zh-CN" sz="4800" dirty="0"/>
              <a:t>What is APIs ?</a:t>
            </a:r>
            <a:endParaRPr lang="en-US" sz="48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749862"/>
            <a:ext cx="5208268" cy="1294530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API stands for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Application Programming Interface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At its core, an API is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bunch of code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that takes an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input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and gives you predictable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outputs.</a:t>
            </a:r>
          </a:p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Think of an API as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middleman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that enables applications to interact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without needing direct access to each other's code or database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</a:pPr>
            <a:endParaRPr lang="en-US" sz="20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/>
            <a:endParaRPr lang="en-US" sz="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endParaRPr lang="en-US" sz="1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026" name="Picture 2" descr="What is an API (Application Programming Interface) | GeeksforGeeks">
            <a:extLst>
              <a:ext uri="{FF2B5EF4-FFF2-40B4-BE49-F238E27FC236}">
                <a16:creationId xmlns:a16="http://schemas.microsoft.com/office/drawing/2014/main" id="{7AE580C7-4225-0C43-53F0-64657B9600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748" y="4064019"/>
            <a:ext cx="5918143" cy="278152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04038B-6554-0200-65EA-8C6BCCA10B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7B7F36-77E5-36F6-B550-603800428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434" y="134347"/>
            <a:ext cx="9892859" cy="1325563"/>
          </a:xfrm>
        </p:spPr>
        <p:txBody>
          <a:bodyPr/>
          <a:lstStyle/>
          <a:p>
            <a:r>
              <a:rPr lang="en-US" altLang="zh-CN" sz="4000" dirty="0"/>
              <a:t>Monolithic Vs Microservices Architecture?</a:t>
            </a:r>
            <a:endParaRPr lang="en-US" sz="4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C7ABF-4550-0B32-DD20-8AB7322F175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8B13FE-24C7-AE8C-7690-47EDA438C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" r="3050"/>
          <a:stretch>
            <a:fillRect/>
          </a:stretch>
        </p:blipFill>
        <p:spPr bwMode="auto">
          <a:xfrm>
            <a:off x="5001207" y="2049563"/>
            <a:ext cx="7100597" cy="3772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11233A5-8D9E-241B-6054-C72653BC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3945" y="7619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88E86F28-5A38-150F-8EB7-B2C54F452F4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D40EDF-1BF6-41CC-D8CF-50B9222167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36" t="1918" r="2692" b="7483"/>
          <a:stretch>
            <a:fillRect/>
          </a:stretch>
        </p:blipFill>
        <p:spPr>
          <a:xfrm>
            <a:off x="340495" y="1258432"/>
            <a:ext cx="4845698" cy="50975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35283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7C2E7-FAF1-3F53-F9AF-801DE759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8DA46C1-A822-4AEB-7D7A-D6D8F87C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424299"/>
            <a:ext cx="9892859" cy="1325563"/>
          </a:xfrm>
        </p:spPr>
        <p:txBody>
          <a:bodyPr/>
          <a:lstStyle/>
          <a:p>
            <a:r>
              <a:rPr lang="en-US" altLang="zh-CN" sz="4000" dirty="0"/>
              <a:t>How API power modern Applications?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CD9A1C-BFE0-8170-0055-9DDA75CA8C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749862"/>
            <a:ext cx="4614689" cy="2785924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The apps you use every day whether it's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Gmail, Instagram, Uber, or Spotify 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are essentially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a collection of APIs with a polished user interface (UI) on top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  <a:buNone/>
            </a:pP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Most applications follow the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frontend/backend architecture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, where:</a:t>
            </a:r>
          </a:p>
          <a:p>
            <a:pPr marL="285750" indent="-285750" algn="l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The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backend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 consists of APIs that handle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data processing, business logic, and communication with databases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marL="285750" indent="-285750" algn="l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The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frontend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 is a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graphical user interface (GUI)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 that interacts with these APIs, making applications user-friendly and accessible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without requiring users to write code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</a:pPr>
            <a:endParaRPr lang="en-US" sz="20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/>
            <a:endParaRPr lang="en-US" sz="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sz="1800" dirty="0">
              <a:highlight>
                <a:srgbClr val="F3F3F3"/>
              </a:highlight>
              <a:latin typeface="SegoeUIVariable"/>
            </a:endParaRPr>
          </a:p>
          <a:p>
            <a:endParaRPr lang="en-US" sz="18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pPr algn="l"/>
            <a:endParaRPr lang="en-US" sz="2000" b="0" i="0" dirty="0">
              <a:effectLst/>
              <a:highlight>
                <a:srgbClr val="F3F3F3"/>
              </a:highlight>
              <a:latin typeface="SegoeUIVariable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323B-F703-71E8-6CD7-4C8F84D52B10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FC36CF-D09E-F267-0A06-10ED4097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53945" y="7619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F07BB1E8-0B59-62CB-637D-DA1317D31D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732" y="5228828"/>
            <a:ext cx="10200613" cy="1354217"/>
          </a:xfrm>
          <a:prstGeom prst="rect">
            <a:avLst/>
          </a:prstGeom>
          <a:solidFill>
            <a:srgbClr val="F8F6F5"/>
          </a:solidFill>
          <a:ln>
            <a:noFill/>
          </a:ln>
          <a:effectLst/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APIs follow a simple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request-response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 model: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 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363737"/>
              </a:solidFill>
              <a:effectLst/>
              <a:latin typeface="Spectral"/>
              <a:hlinkClick r:id="rId2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A client (such as a web app or mobile app) makes a request to an API.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The API (hosted on an API server) processes the request, interacts with the necessary databases or services, and prepares a response.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363737"/>
                </a:solidFill>
                <a:effectLst/>
                <a:latin typeface="Spectral"/>
              </a:rPr>
              <a:t>The API sends the response back to the client in a structured format (usually JSON or XML).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768B2AD-4DEA-8DF8-CA51-A5BBE1F97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7513" y="2985876"/>
            <a:ext cx="7057688" cy="150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2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APIs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2F9A05-8E79-46FF-1ABA-927EF2D69BC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24570" y="2059422"/>
            <a:ext cx="2685508" cy="866219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Open APIs </a:t>
            </a:r>
          </a:p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(Public APIs)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0532F467-8DBE-D445-0CF7-D5D242DAD66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23664" y="2932842"/>
            <a:ext cx="2685504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Open APIs, also known as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Public APIs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, are accessible to external developers with minimal restrictions.</a:t>
            </a:r>
          </a:p>
          <a:p>
            <a:pPr algn="l">
              <a:spcAft>
                <a:spcPts val="1500"/>
              </a:spcAft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Companies provide these APIs to encourage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third-party developers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 to integrate their services and build new applications on top of them. </a:t>
            </a:r>
            <a:br>
              <a:rPr lang="en-US" b="0" i="0" dirty="0">
                <a:solidFill>
                  <a:srgbClr val="363737"/>
                </a:solidFill>
                <a:effectLst/>
                <a:latin typeface="Spectral"/>
              </a:rPr>
            </a:br>
            <a:br>
              <a:rPr lang="en-US" b="0" i="0" dirty="0">
                <a:solidFill>
                  <a:srgbClr val="363737"/>
                </a:solidFill>
                <a:effectLst/>
                <a:latin typeface="Spectral"/>
              </a:rPr>
            </a:b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Ex. </a:t>
            </a:r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YouTube Data API</a:t>
            </a:r>
          </a:p>
          <a:p>
            <a:pPr algn="l">
              <a:spcAft>
                <a:spcPts val="1500"/>
              </a:spcAft>
            </a:pPr>
            <a:endParaRPr lang="en-US" b="0" i="0" dirty="0">
              <a:solidFill>
                <a:srgbClr val="363737"/>
              </a:solidFill>
              <a:effectLst/>
              <a:latin typeface="Spectral"/>
            </a:endParaRP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48BF8F22-E288-84B0-03E9-82D678051D4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4766753" y="2059421"/>
            <a:ext cx="2685509" cy="866219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Internal APIs (Private APIs)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ACB9342-C47E-6729-46BE-F10DBB78182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766753" y="2932842"/>
            <a:ext cx="2685509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Internal APIs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, also known as </a:t>
            </a:r>
            <a:r>
              <a:rPr lang="en-US" sz="1400" b="1" i="0" dirty="0">
                <a:solidFill>
                  <a:srgbClr val="363737"/>
                </a:solidFill>
                <a:effectLst/>
                <a:latin typeface="Spectral"/>
              </a:rPr>
              <a:t>Private APIs</a:t>
            </a:r>
            <a:r>
              <a:rPr lang="en-US" sz="1400" b="0" i="0" dirty="0">
                <a:solidFill>
                  <a:srgbClr val="363737"/>
                </a:solidFill>
                <a:effectLst/>
                <a:latin typeface="Spectral"/>
              </a:rPr>
              <a:t>, designed exclusively for internal use within an organization. Unlike Open APIs, these are not accessible to external developers and are used to facilitate seamless communication between different internal systems within a company.</a:t>
            </a:r>
          </a:p>
          <a:p>
            <a:pPr algn="l">
              <a:spcAft>
                <a:spcPts val="1500"/>
              </a:spcAft>
              <a:buNone/>
            </a:pPr>
            <a:r>
              <a:rPr lang="en-US" sz="1400" dirty="0">
                <a:solidFill>
                  <a:srgbClr val="363737"/>
                </a:solidFill>
                <a:latin typeface="Spectral"/>
              </a:rPr>
              <a:t>Ex. Internal Company API.</a:t>
            </a:r>
            <a:endParaRPr lang="en-US" sz="14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300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0C47E92-8875-E555-5480-8A9BAEE853A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8609846" y="2067140"/>
            <a:ext cx="2685508" cy="866219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Code Interfaces</a:t>
            </a: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E62055F1-67DB-9D6D-ABE2-20C3B2514A4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609847" y="2925641"/>
            <a:ext cx="2685508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The first two types of APIs we discussed—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Open APIs and Internal APIs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—are functional and serve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real-world use cases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 like fetching weather data or booking a ride.</a:t>
            </a:r>
          </a:p>
          <a:p>
            <a:pPr algn="l">
              <a:spcAft>
                <a:spcPts val="1500"/>
              </a:spcAft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But there’s another category of APIs that developers use daily: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Code Interfaces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 (also called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Library APIs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 or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Programming APIs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).</a:t>
            </a:r>
          </a:p>
          <a:p>
            <a:endParaRPr lang="en-US" sz="1400" dirty="0">
              <a:highlight>
                <a:srgbClr val="F3F3F3"/>
              </a:highlight>
              <a:latin typeface="Abadi (Body)"/>
            </a:endParaRPr>
          </a:p>
          <a:p>
            <a:endParaRPr lang="en-US" sz="1400" dirty="0">
              <a:highlight>
                <a:srgbClr val="F3F3F3"/>
              </a:highlight>
              <a:latin typeface="Abadi (Body)"/>
            </a:endParaRPr>
          </a:p>
          <a:p>
            <a:endParaRPr lang="en-US" sz="1400" dirty="0">
              <a:latin typeface="Abadi (Body)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5177ED-2E57-8FF5-AFD8-AA79A7B24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3663" y="2066625"/>
            <a:ext cx="10371691" cy="859536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>
          <a:xfrm>
            <a:off x="11360992" y="6217920"/>
            <a:ext cx="458592" cy="365125"/>
          </a:xfrm>
        </p:spPr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098763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478CB64C-71AF-6B72-8069-000DD250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Communication Methods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A2F9A05-8E79-46FF-1ABA-927EF2D69BC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24569" y="2059422"/>
            <a:ext cx="2154911" cy="866219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REST (Representational State Transfer)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0532F467-8DBE-D445-0CF7-D5D242DAD66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23664" y="2932842"/>
            <a:ext cx="2156720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REST is the most widely used API communication method today. It is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lightweight, stateless, and scalable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, making it perfect for web services and mobile applications.</a:t>
            </a:r>
          </a:p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REST APIs follow a set of design principles and use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HTTP methods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 (GET, POST, PUT, DELETE) to perform operations.</a:t>
            </a:r>
          </a:p>
          <a:p>
            <a:pPr algn="l"/>
            <a:endParaRPr lang="en-US" sz="1300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48BF8F22-E288-84B0-03E9-82D678051D45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3655034" y="2067141"/>
            <a:ext cx="2154911" cy="866219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SOAP (Simple Object Access Protocol)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ACB9342-C47E-6729-46BE-F10DBB78182A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3655034" y="2932844"/>
            <a:ext cx="2154911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SOAP is an older API communication method that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relies on XML-based messaging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  <a:buNone/>
            </a:pP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Unlike REST, which is lightweight, SOAP is more structured and secure, making it ideal for banking, healthcare, and enterprise applications.</a:t>
            </a:r>
          </a:p>
          <a:p>
            <a:pPr algn="l"/>
            <a:endParaRPr lang="en-US" sz="1300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0C47E92-8875-E555-5480-8A9BAEE853A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6382057" y="2073826"/>
            <a:ext cx="2161650" cy="866219"/>
          </a:xfrm>
        </p:spPr>
        <p:txBody>
          <a:bodyPr/>
          <a:lstStyle/>
          <a:p>
            <a:r>
              <a:rPr lang="en-IN" b="1" i="0" dirty="0" err="1">
                <a:solidFill>
                  <a:srgbClr val="363737"/>
                </a:solidFill>
                <a:effectLst/>
                <a:latin typeface="SF Pro Display"/>
              </a:rPr>
              <a:t>GraphQL</a:t>
            </a:r>
            <a:endParaRPr lang="en-IN" b="1" i="0" dirty="0">
              <a:solidFill>
                <a:srgbClr val="363737"/>
              </a:solidFill>
              <a:effectLst/>
              <a:latin typeface="SF Pro Display"/>
            </a:endParaRP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DDCD388C-8374-D810-DCE5-554B7E05F55A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9125607" y="2925641"/>
            <a:ext cx="2169748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gRPC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(Google Remote Procedure Call) is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high-performance API communication method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that uses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Protocol Buffers (</a:t>
            </a:r>
            <a:r>
              <a:rPr lang="en-US" sz="1600" b="1" i="0" dirty="0" err="1">
                <a:solidFill>
                  <a:srgbClr val="363737"/>
                </a:solidFill>
                <a:effectLst/>
                <a:latin typeface="Spectral"/>
              </a:rPr>
              <a:t>Protobuf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)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instead of JSON or XML, making it faster and more efficient.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B87AFF1A-EF07-5FBF-C582-29AE302A47D5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9125607" y="2066623"/>
            <a:ext cx="2169748" cy="866219"/>
          </a:xfrm>
        </p:spPr>
        <p:txBody>
          <a:bodyPr/>
          <a:lstStyle/>
          <a:p>
            <a:r>
              <a:rPr lang="en-IN" sz="1600" b="1" i="0" dirty="0" err="1">
                <a:solidFill>
                  <a:srgbClr val="363737"/>
                </a:solidFill>
                <a:effectLst/>
                <a:latin typeface="SF Pro Display"/>
              </a:rPr>
              <a:t>gRPC</a:t>
            </a:r>
            <a:endParaRPr lang="en-IN" sz="1600" b="1" i="0" dirty="0">
              <a:solidFill>
                <a:srgbClr val="363737"/>
              </a:solidFill>
              <a:effectLst/>
              <a:latin typeface="SF Pro Display"/>
            </a:endParaRPr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E62055F1-67DB-9D6D-ABE2-20C3B2514A43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6382057" y="2925641"/>
            <a:ext cx="2161650" cy="3653222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b="0" i="0" dirty="0" err="1">
                <a:solidFill>
                  <a:srgbClr val="363737"/>
                </a:solidFill>
                <a:effectLst/>
                <a:latin typeface="Spectral"/>
              </a:rPr>
              <a:t>GraphQL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 is an alternative to REST that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allows clients to request exactly the data they need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, making it more efficient for modern applications. Unlike REST, which requires multiple API calls to fetch related data, </a:t>
            </a:r>
            <a:r>
              <a:rPr lang="en-US" b="0" i="0" dirty="0" err="1">
                <a:solidFill>
                  <a:srgbClr val="363737"/>
                </a:solidFill>
                <a:effectLst/>
                <a:latin typeface="Spectral"/>
              </a:rPr>
              <a:t>GraphQL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 can </a:t>
            </a:r>
            <a:r>
              <a:rPr lang="en-US" b="1" i="0" dirty="0">
                <a:solidFill>
                  <a:srgbClr val="363737"/>
                </a:solidFill>
                <a:effectLst/>
                <a:latin typeface="Spectral"/>
              </a:rPr>
              <a:t>fetch all necessary data in a single request</a:t>
            </a:r>
            <a:r>
              <a:rPr lang="en-US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5177ED-2E57-8FF5-AFD8-AA79A7B24B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3663" y="2066625"/>
            <a:ext cx="10371691" cy="859536"/>
          </a:xfrm>
          <a:prstGeom prst="rect">
            <a:avLst/>
          </a:prstGeom>
          <a:noFill/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C7183-3EBB-B8D1-A66D-964D3C3A7DA8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>
          <a:xfrm>
            <a:off x="11360992" y="6217920"/>
            <a:ext cx="458592" cy="365125"/>
          </a:xfrm>
        </p:spPr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10140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B7A53E8-97D2-577F-B30A-4EAD86730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262" y="578675"/>
            <a:ext cx="6269738" cy="62793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Placeholder 19" descr="Brown gilled mushrooms growing on a mossy tree trunk with some spiderwebs, viewed from below">
            <a:extLst>
              <a:ext uri="{FF2B5EF4-FFF2-40B4-BE49-F238E27FC236}">
                <a16:creationId xmlns:a16="http://schemas.microsoft.com/office/drawing/2014/main" id="{22AA3E2E-0153-71DC-7CB3-37C1F102C94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6" r="1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D4FD09F-6D6F-D1D8-4155-4CC4902DD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2"/>
            <a:ext cx="6611112" cy="1995036"/>
          </a:xfrm>
        </p:spPr>
        <p:txBody>
          <a:bodyPr/>
          <a:lstStyle/>
          <a:p>
            <a:r>
              <a:rPr lang="en-US" dirty="0"/>
              <a:t>REST API</a:t>
            </a:r>
            <a:br>
              <a:rPr lang="en-US" dirty="0"/>
            </a:br>
            <a:r>
              <a:rPr lang="en-IN" sz="2800" b="1" i="0" dirty="0">
                <a:solidFill>
                  <a:srgbClr val="363737"/>
                </a:solidFill>
                <a:effectLst/>
                <a:latin typeface="SF Pro Display"/>
              </a:rPr>
              <a:t>(Representational State Transfer)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E506D30-F4E4-7418-FD35-3BEE86004FC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5983" y="2109158"/>
            <a:ext cx="4872541" cy="4480560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REST is the most widely used API communication method today. It is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lightweight, stateless, and scalable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making it perfect for web services and mobile applications.</a:t>
            </a:r>
          </a:p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REST APIs follow a set of design principles and use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HTTP methods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(GET, POST, PUT, DELETE) to perform operations.</a:t>
            </a:r>
          </a:p>
          <a:p>
            <a:pPr algn="l">
              <a:spcAft>
                <a:spcPts val="1500"/>
              </a:spcAft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REST APIs are based on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resources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and each resource is accessed through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URL (endpoint)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. The API follows the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client-server model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meaning the client sends a request, and the server processes it and sends a response.</a:t>
            </a:r>
          </a:p>
          <a:p>
            <a:r>
              <a:rPr lang="en-US" sz="1600" dirty="0"/>
              <a:t>Example: </a:t>
            </a:r>
            <a:r>
              <a:rPr lang="en-US" sz="1600" b="1" dirty="0"/>
              <a:t>REST API to Fetch Users</a:t>
            </a:r>
          </a:p>
          <a:p>
            <a:r>
              <a:rPr lang="en-US" sz="1600" i="0" dirty="0">
                <a:solidFill>
                  <a:srgbClr val="363737"/>
                </a:solidFill>
                <a:effectLst/>
                <a:latin typeface="Spectral"/>
              </a:rPr>
              <a:t>Retrieve a list of users (GET Request):</a:t>
            </a:r>
          </a:p>
          <a:p>
            <a:endParaRPr lang="en-US" sz="1400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BED7EB02-3F30-CB54-4834-7AAAE5CEF0F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26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F93826-47EB-A6A5-4B82-BB32DCD9F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41D290-A642-4252-2C28-27B85E13C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8319" y="2157572"/>
            <a:ext cx="6733626" cy="48288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Placeholder 19" descr="Brown gilled mushrooms growing on a mossy tree trunk with some spiderwebs, viewed from below">
            <a:extLst>
              <a:ext uri="{FF2B5EF4-FFF2-40B4-BE49-F238E27FC236}">
                <a16:creationId xmlns:a16="http://schemas.microsoft.com/office/drawing/2014/main" id="{A31AD402-3AE8-7CA5-0660-71D98C0962F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6" r="1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C048A1-0EC7-B70A-6AB9-2418C8AC9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1"/>
            <a:ext cx="6611112" cy="2046407"/>
          </a:xfrm>
        </p:spPr>
        <p:txBody>
          <a:bodyPr/>
          <a:lstStyle/>
          <a:p>
            <a: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  <a:t>SOAP</a:t>
            </a:r>
            <a:br>
              <a:rPr lang="en-US" dirty="0"/>
            </a:br>
            <a:r>
              <a:rPr lang="en-IN" sz="3200" b="1" i="0" dirty="0">
                <a:solidFill>
                  <a:srgbClr val="363737"/>
                </a:solidFill>
                <a:effectLst/>
                <a:latin typeface="SF Pro Display"/>
              </a:rPr>
              <a:t>(Simple Object Access Protocol)</a:t>
            </a:r>
            <a:br>
              <a:rPr lang="en-IN" sz="3200" dirty="0">
                <a:solidFill>
                  <a:srgbClr val="363737"/>
                </a:solidFill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52DFBB6-9C2E-E34C-6F45-68F1576FA2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5983" y="2109158"/>
            <a:ext cx="4754255" cy="4480560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SOAP is an older API communication method that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relies on XML-based messaging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  <a:buNone/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Unlike REST, which is lightweight, SOAP is more structured and secure, making it ideal for banking, healthcare, and enterprise applications.</a:t>
            </a:r>
          </a:p>
          <a:p>
            <a:pPr algn="l">
              <a:spcAft>
                <a:spcPts val="1500"/>
              </a:spcAft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SOAP messages are sent using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XML format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and require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WSDL (Web Services Description Language) file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which defines the API's available functions and request structure.</a:t>
            </a:r>
          </a:p>
          <a:p>
            <a:r>
              <a:rPr lang="en-US" sz="1600" dirty="0"/>
              <a:t>Example: </a:t>
            </a:r>
            <a:r>
              <a:rPr lang="en-US" sz="1600" b="1" dirty="0"/>
              <a:t>SOAP API for a banking service</a:t>
            </a:r>
          </a:p>
          <a:p>
            <a:r>
              <a:rPr lang="en-US" sz="1600" i="0" dirty="0">
                <a:solidFill>
                  <a:srgbClr val="363737"/>
                </a:solidFill>
                <a:effectLst/>
                <a:latin typeface="Spectral"/>
              </a:rPr>
              <a:t>Fetching account balance:</a:t>
            </a:r>
          </a:p>
          <a:p>
            <a:endParaRPr lang="en-US" sz="1400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0BD0D7A-3B0C-E441-A63B-73E74DCB16E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68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439575-8E77-265A-26FC-8DE9B21C1D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QL · GitHub">
            <a:extLst>
              <a:ext uri="{FF2B5EF4-FFF2-40B4-BE49-F238E27FC236}">
                <a16:creationId xmlns:a16="http://schemas.microsoft.com/office/drawing/2014/main" id="{7869A4C6-4525-1C48-BA98-E5872A8024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853" y="411289"/>
            <a:ext cx="1429586" cy="1429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76CD25-73BC-B29D-06F1-E25D5F589B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03" t="12602" r="6769" b="10541"/>
          <a:stretch/>
        </p:blipFill>
        <p:spPr>
          <a:xfrm>
            <a:off x="875982" y="4677452"/>
            <a:ext cx="4181582" cy="20464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FA8836-17A3-7B99-0463-96D058C6C5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7856" y="792509"/>
            <a:ext cx="5724145" cy="6065492"/>
          </a:xfrm>
          <a:prstGeom prst="rect">
            <a:avLst/>
          </a:prstGeom>
        </p:spPr>
      </p:pic>
      <p:pic>
        <p:nvPicPr>
          <p:cNvPr id="20" name="Picture Placeholder 19" descr="Brown gilled mushrooms growing on a mossy tree trunk with some spiderwebs, viewed from below">
            <a:extLst>
              <a:ext uri="{FF2B5EF4-FFF2-40B4-BE49-F238E27FC236}">
                <a16:creationId xmlns:a16="http://schemas.microsoft.com/office/drawing/2014/main" id="{5E7D9366-FF68-E5BD-9EEE-B6295F48139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 l="16" r="1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B1D9A99-A27C-C36D-A363-2450AB1B9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824" y="347471"/>
            <a:ext cx="6611112" cy="2046407"/>
          </a:xfrm>
        </p:spPr>
        <p:txBody>
          <a:bodyPr/>
          <a:lstStyle/>
          <a:p>
            <a:r>
              <a:rPr lang="en-IN" b="1" i="0" dirty="0" err="1">
                <a:solidFill>
                  <a:srgbClr val="363737"/>
                </a:solidFill>
                <a:effectLst/>
                <a:latin typeface="SF Pro Display"/>
              </a:rPr>
              <a:t>GraphQL</a:t>
            </a:r>
            <a:br>
              <a:rPr lang="en-IN" b="1" i="0" dirty="0">
                <a:solidFill>
                  <a:srgbClr val="363737"/>
                </a:solidFill>
                <a:effectLst/>
                <a:latin typeface="SF Pro Display"/>
              </a:rPr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0CF08A7-C214-0480-0AAD-FEB181EBF9B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5983" y="2109158"/>
            <a:ext cx="5591872" cy="4480560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GraphQL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is an alternative to REST that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allows clients to request exactly the data they need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making it more efficient for modern applications. Unlike REST, which requires multiple API calls to fetch related data, </a:t>
            </a: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GraphQL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can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fetch all necessary data in a single request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.</a:t>
            </a:r>
          </a:p>
          <a:p>
            <a:pPr algn="l">
              <a:spcAft>
                <a:spcPts val="1500"/>
              </a:spcAft>
            </a:pP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Instead of predefined endpoints, </a:t>
            </a: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GraphQL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exposes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single API endpoint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and the client sends queries to request specific fields.</a:t>
            </a:r>
          </a:p>
          <a:p>
            <a:r>
              <a:rPr lang="en-US" sz="1600" dirty="0"/>
              <a:t>Example: Fetching user data in a single request. 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80A12803-C992-67F0-FDC0-788714F78AF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28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23D55D-462E-D73C-A1BB-8DB6493BB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DF2F2AB-B9D1-7410-ABE9-495C71B17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572" y="792508"/>
            <a:ext cx="5724145" cy="6065492"/>
          </a:xfrm>
          <a:prstGeom prst="rect">
            <a:avLst/>
          </a:prstGeom>
        </p:spPr>
      </p:pic>
      <p:pic>
        <p:nvPicPr>
          <p:cNvPr id="20" name="Picture Placeholder 19" descr="Brown gilled mushrooms growing on a mossy tree trunk with some spiderwebs, viewed from below">
            <a:extLst>
              <a:ext uri="{FF2B5EF4-FFF2-40B4-BE49-F238E27FC236}">
                <a16:creationId xmlns:a16="http://schemas.microsoft.com/office/drawing/2014/main" id="{E481A749-BF04-F525-9A59-B6600FD243E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16" r="16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9C02209-12B0-889A-D696-2663135E8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716" y="-196944"/>
            <a:ext cx="6611112" cy="1183378"/>
          </a:xfrm>
        </p:spPr>
        <p:txBody>
          <a:bodyPr/>
          <a:lstStyle/>
          <a:p>
            <a:pPr algn="l"/>
            <a:r>
              <a:rPr lang="en-IN" b="1" i="0" dirty="0" err="1">
                <a:solidFill>
                  <a:srgbClr val="363737"/>
                </a:solidFill>
                <a:effectLst/>
                <a:latin typeface="SF Pro Display"/>
              </a:rPr>
              <a:t>gRPC</a:t>
            </a:r>
            <a:endParaRPr lang="en-IN" b="1" i="0" dirty="0">
              <a:solidFill>
                <a:srgbClr val="363737"/>
              </a:solidFill>
              <a:effectLst/>
              <a:latin typeface="SF Pro Display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8C60C4-CBD4-8CAC-B9D9-1CDD800CE3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8716" y="1180359"/>
            <a:ext cx="5591872" cy="2644896"/>
          </a:xfrm>
        </p:spPr>
        <p:txBody>
          <a:bodyPr/>
          <a:lstStyle/>
          <a:p>
            <a:pPr algn="l">
              <a:spcAft>
                <a:spcPts val="1500"/>
              </a:spcAft>
              <a:buNone/>
            </a:pP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gRPC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(Google Remote Procedure Call) is a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high-performance API communication method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that uses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Protocol Buffers (</a:t>
            </a:r>
            <a:r>
              <a:rPr lang="en-US" sz="1600" b="1" i="0" dirty="0" err="1">
                <a:solidFill>
                  <a:srgbClr val="363737"/>
                </a:solidFill>
                <a:effectLst/>
                <a:latin typeface="Spectral"/>
              </a:rPr>
              <a:t>Protobuf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)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instead of JSON or XML, making it faster and more efficient.</a:t>
            </a:r>
          </a:p>
          <a:p>
            <a:pPr algn="l">
              <a:spcAft>
                <a:spcPts val="1500"/>
              </a:spcAft>
            </a:pPr>
            <a:r>
              <a:rPr lang="en-US" sz="1600" b="0" i="0" dirty="0" err="1">
                <a:solidFill>
                  <a:srgbClr val="363737"/>
                </a:solidFill>
                <a:effectLst/>
                <a:latin typeface="Spectral"/>
              </a:rPr>
              <a:t>gRPC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 uses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binary data format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 instead of text-based formats, reducing payload size and it supports </a:t>
            </a:r>
            <a:r>
              <a:rPr lang="en-US" sz="1600" b="1" i="0" dirty="0">
                <a:solidFill>
                  <a:srgbClr val="363737"/>
                </a:solidFill>
                <a:effectLst/>
                <a:latin typeface="Spectral"/>
              </a:rPr>
              <a:t>bidirectional streaming</a:t>
            </a:r>
            <a:r>
              <a:rPr lang="en-US" sz="1600" b="0" i="0" dirty="0">
                <a:solidFill>
                  <a:srgbClr val="363737"/>
                </a:solidFill>
                <a:effectLst/>
                <a:latin typeface="Spectral"/>
              </a:rPr>
              <a:t>, meaning the client and server can send data at the same time.</a:t>
            </a:r>
          </a:p>
          <a:p>
            <a:pPr>
              <a:spcAft>
                <a:spcPts val="1500"/>
              </a:spcAft>
            </a:pPr>
            <a:r>
              <a:rPr lang="en-US" sz="1100" dirty="0"/>
              <a:t>1. Define the </a:t>
            </a:r>
            <a:r>
              <a:rPr lang="en-US" sz="1100" dirty="0" err="1"/>
              <a:t>gRPC</a:t>
            </a:r>
            <a:r>
              <a:rPr lang="en-US" sz="1100" dirty="0"/>
              <a:t> Service (Protocol Buffers) || 2. Sample </a:t>
            </a:r>
            <a:r>
              <a:rPr lang="en-US" sz="1100" dirty="0" err="1"/>
              <a:t>gRPC</a:t>
            </a:r>
            <a:r>
              <a:rPr lang="en-US" sz="1100" dirty="0"/>
              <a:t> Client Call (Python Example)</a:t>
            </a:r>
            <a:endParaRPr lang="en-US" sz="1100" b="0" i="0" dirty="0">
              <a:solidFill>
                <a:srgbClr val="363737"/>
              </a:solidFill>
              <a:effectLst/>
              <a:latin typeface="Spectral"/>
            </a:endParaRPr>
          </a:p>
          <a:p>
            <a:pPr algn="l">
              <a:spcAft>
                <a:spcPts val="1500"/>
              </a:spcAft>
            </a:pPr>
            <a:endParaRPr lang="en-US" sz="1200" dirty="0"/>
          </a:p>
          <a:p>
            <a:pPr algn="l">
              <a:spcAft>
                <a:spcPts val="1500"/>
              </a:spcAft>
              <a:buNone/>
            </a:pPr>
            <a:r>
              <a:rPr lang="en-US" sz="1600" dirty="0"/>
              <a:t> 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98BDF09B-C9EA-8B16-A108-FB4487DC0753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1317856" y="6181344"/>
            <a:ext cx="700407" cy="676656"/>
          </a:xfrm>
        </p:spPr>
        <p:txBody>
          <a:bodyPr/>
          <a:lstStyle/>
          <a:p>
            <a:fld id="{8058A7CE-F400-7B46-9E16-10D36E8C32F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284C42-1098-EE59-3AF9-E76BB67AFC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731" t="10379" r="8690" b="9473"/>
          <a:stretch/>
        </p:blipFill>
        <p:spPr>
          <a:xfrm>
            <a:off x="89012" y="3874776"/>
            <a:ext cx="3067539" cy="26448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695BD2-CE12-03E3-B1F4-78F7C179330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709" t="11675" r="8712" b="11819"/>
          <a:stretch/>
        </p:blipFill>
        <p:spPr>
          <a:xfrm>
            <a:off x="3286024" y="3874776"/>
            <a:ext cx="3682553" cy="264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358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2042</TotalTime>
  <Words>979</Words>
  <Application>Microsoft Office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等线</vt:lpstr>
      <vt:lpstr>Abadi</vt:lpstr>
      <vt:lpstr>Abadi (Body)</vt:lpstr>
      <vt:lpstr>Arial</vt:lpstr>
      <vt:lpstr>Calibri</vt:lpstr>
      <vt:lpstr>Posterama Text Black</vt:lpstr>
      <vt:lpstr>Posterama Text SemiBold</vt:lpstr>
      <vt:lpstr>SegoeUIVariable</vt:lpstr>
      <vt:lpstr>SF Pro Display</vt:lpstr>
      <vt:lpstr>Spectral</vt:lpstr>
      <vt:lpstr>Wingdings</vt:lpstr>
      <vt:lpstr>Office 主题​​</vt:lpstr>
      <vt:lpstr>What is APIs ?</vt:lpstr>
      <vt:lpstr>Monolithic Vs Microservices Architecture?</vt:lpstr>
      <vt:lpstr>How API power modern Applications?</vt:lpstr>
      <vt:lpstr>Types of APIs</vt:lpstr>
      <vt:lpstr>API Communication Methods</vt:lpstr>
      <vt:lpstr>REST API (Representational State Transfer) </vt:lpstr>
      <vt:lpstr>SOAP (Simple Object Access Protocol) </vt:lpstr>
      <vt:lpstr>GraphQL </vt:lpstr>
      <vt:lpstr>gRPC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119</cp:revision>
  <dcterms:created xsi:type="dcterms:W3CDTF">2024-08-09T17:51:35Z</dcterms:created>
  <dcterms:modified xsi:type="dcterms:W3CDTF">2025-06-03T07:18:51Z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